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1.jpeg" Type="http://schemas.openxmlformats.org/officeDocument/2006/relationships/image"/><Relationship Id="rId2" Target="../media/image1.png" Type="http://schemas.openxmlformats.org/officeDocument/2006/relationships/image"/><Relationship Id="rId20" Target="https://platform.openai.com/tokenizer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2157887"/>
            <a:ext cx="10910396" cy="39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6499">
                <a:solidFill>
                  <a:srgbClr val="000000"/>
                </a:solidFill>
                <a:latin typeface="DM Sans Bold"/>
              </a:rPr>
              <a:t>“Optimizing Legal Document Generation: A Fine-Tuned Llama-2 Model with Customized Legal Data”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624033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Presented by Team 11A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25233" y="6814445"/>
            <a:ext cx="9617331" cy="206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3216" spc="-64">
                <a:solidFill>
                  <a:srgbClr val="000000"/>
                </a:solidFill>
                <a:latin typeface="DM Sans Bold"/>
              </a:rPr>
              <a:t>Chandana Badugu(20PA1A0525)</a:t>
            </a:r>
          </a:p>
          <a:p>
            <a:pPr>
              <a:lnSpc>
                <a:spcPts val="3216"/>
              </a:lnSpc>
            </a:pPr>
            <a:r>
              <a:rPr lang="en-US" sz="3216" spc="-64">
                <a:solidFill>
                  <a:srgbClr val="000000"/>
                </a:solidFill>
                <a:latin typeface="DM Sans Bold"/>
              </a:rPr>
              <a:t>Guduru Mukesh Krishna (20PA1A0555)</a:t>
            </a:r>
          </a:p>
          <a:p>
            <a:pPr>
              <a:lnSpc>
                <a:spcPts val="3216"/>
              </a:lnSpc>
            </a:pPr>
            <a:r>
              <a:rPr lang="en-US" sz="3216" spc="-64">
                <a:solidFill>
                  <a:srgbClr val="000000"/>
                </a:solidFill>
                <a:latin typeface="DM Sans Bold"/>
              </a:rPr>
              <a:t>Avvari Chanikya Vardhan (20PA1A0513) Devarapalli Vanesh (21PA5A0502)</a:t>
            </a:r>
          </a:p>
          <a:p>
            <a:pPr>
              <a:lnSpc>
                <a:spcPts val="321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461970" y="2155218"/>
            <a:ext cx="6299568" cy="6299568"/>
          </a:xfrm>
          <a:custGeom>
            <a:avLst/>
            <a:gdLst/>
            <a:ahLst/>
            <a:cxnLst/>
            <a:rect r="r" b="b" t="t" l="l"/>
            <a:pathLst>
              <a:path h="6299568" w="6299568">
                <a:moveTo>
                  <a:pt x="0" y="0"/>
                </a:moveTo>
                <a:lnTo>
                  <a:pt x="6299568" y="0"/>
                </a:lnTo>
                <a:lnTo>
                  <a:pt x="6299568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950" y="2345718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LLaMA Model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61258"/>
            <a:ext cx="9677185" cy="432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1.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LLaMA (Large Language Model Meta AI):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Autoregressive Language Models by Meta AI since February 2023.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Model Sizes: 7B, 13B, 33B, 65B parameters.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- 13B model excels in NLP benchmarks.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2.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Accessibility and Licensing: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Open access to model weights under a noncommercial license.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Enables community-driven research beyond limited APIs.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3.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Utilization in Text Generation: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Adopted meta-llama/Llama-2-7b-chat-hf model from Hugging Face.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Selected for compatibility and excellence in legal text generation.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6730590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25058" y="6479561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7672" y="6479561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24670" y="6479561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2325445" y="6479561"/>
            <a:ext cx="502056" cy="5020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75251" y="6479561"/>
            <a:ext cx="502056" cy="50205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974864" y="6479561"/>
            <a:ext cx="502056" cy="50205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74477" y="6483451"/>
            <a:ext cx="502056" cy="50205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38078" y="1287646"/>
            <a:ext cx="12400121" cy="4571693"/>
          </a:xfrm>
          <a:custGeom>
            <a:avLst/>
            <a:gdLst/>
            <a:ahLst/>
            <a:cxnLst/>
            <a:rect r="r" b="b" t="t" l="l"/>
            <a:pathLst>
              <a:path h="4571693" w="12400121">
                <a:moveTo>
                  <a:pt x="0" y="0"/>
                </a:moveTo>
                <a:lnTo>
                  <a:pt x="12400121" y="0"/>
                </a:lnTo>
                <a:lnTo>
                  <a:pt x="12400121" y="4571693"/>
                </a:lnTo>
                <a:lnTo>
                  <a:pt x="0" y="45716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576533" y="5551006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Ideation process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4958" y="7262163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5276" y="7990191"/>
            <a:ext cx="1519661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Define model and </a:t>
            </a:r>
            <a:r>
              <a:rPr lang="en-US" sz="1500">
                <a:solidFill>
                  <a:srgbClr val="000000"/>
                </a:solidFill>
                <a:latin typeface="DM Sans"/>
                <a:hlinkClick r:id="rId20" tooltip="https://platform.openai.com/tokenizer"/>
              </a:rPr>
              <a:t>Tokenizer</a:t>
            </a:r>
          </a:p>
          <a:p>
            <a:pPr>
              <a:lnSpc>
                <a:spcPts val="234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208085" y="7842553"/>
            <a:ext cx="1323246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Prepare 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Custom law data set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35676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15685" y="7842553"/>
            <a:ext cx="1323246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Set Lora Parameters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80819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265491" y="7776046"/>
            <a:ext cx="1323246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Set training Parameters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79597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41162" y="7842553"/>
            <a:ext cx="1323246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Train the model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829403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365104" y="7776046"/>
            <a:ext cx="1323246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Push the model into hugging face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400595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095863" y="7235746"/>
            <a:ext cx="1695267" cy="51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sz="3857">
                <a:solidFill>
                  <a:srgbClr val="000000"/>
                </a:solidFill>
                <a:latin typeface="DM Sans Bold"/>
              </a:rPr>
              <a:t>07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040775" y="7776046"/>
            <a:ext cx="1323246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web app using django framework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2689" y="1474634"/>
            <a:ext cx="8092094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Base Model and Tokenizer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7211" y="4600156"/>
            <a:ext cx="7707571" cy="499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 Semi-Bold"/>
              </a:rPr>
              <a:t>Base Model Selection: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We started with a robust foundation, leveraging the meta-llama/Llama-2-7b-chat-hf model from the Hugging Face Transformers repository.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The choice was driven by the model's architecture, pre-training on extensive datasets, and its adaptability to dialogue-based applications.</a:t>
            </a:r>
          </a:p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 Semi-Bold"/>
              </a:rPr>
              <a:t>Tokenizer Overview: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The tokenizer, an integral component, plays a key role in processing and preparing textual data for the language model.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We utilized the AutoTokenizer from the Hugging Face Transformers library, ensuring seamless integration with the chosen base model.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306955"/>
            <a:ext cx="875116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Dataset Utilization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6429" y="4933950"/>
            <a:ext cx="7707571" cy="432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 Bold"/>
              </a:rPr>
              <a:t>Da</a:t>
            </a: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taset Selection: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Leveraged the "Indian Lawyer Dataset" from GitHub and Hugging Face, ensuring a diverse and representative sample for legal text generation.</a:t>
            </a:r>
          </a:p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Significance of Dataset: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Valuable resource with real-world legal examples, enhancing the model's understanding of nuanced language in diverse legal scenarios.</a:t>
            </a:r>
          </a:p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Training Data Processing: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Rigorous preprocessing maintained data quality, contributing to the model's proficiency in generating contextually relevant legal text.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617" y="950117"/>
            <a:ext cx="10415424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LoRA and Training Parameters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03732"/>
            <a:ext cx="9677185" cy="699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LoRA Parameter Setup (LoRA):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Quantized LoRA (LoRA) Configuration: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Alpha (Scaling Parameter): 16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Dropout Probability: 0.1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Attention Dimension (r): 64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Bias: None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Task Type: CAUSAL_LM</a:t>
            </a:r>
          </a:p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Training Parameters: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Model Training Configuration: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Output Directory: "./results"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Number of Training Epochs: 1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Batch Size: 4 per device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Optimizer: paged_adamw_32bit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Learning Rate: 2e-4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Gradient Accumulation Steps: 1</a:t>
            </a:r>
          </a:p>
          <a:p>
            <a:pPr marL="1295397" indent="-323849" lvl="3">
              <a:lnSpc>
                <a:spcPts val="2699"/>
              </a:lnSpc>
              <a:spcBef>
                <a:spcPct val="0"/>
              </a:spcBef>
              <a:buFont typeface="Arial"/>
              <a:buChar char="￭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Weight Decay: 0.001</a:t>
            </a:r>
          </a:p>
          <a:p>
            <a:pPr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 Bold"/>
              </a:rPr>
              <a:t>Enhancing Model Performance:</a:t>
            </a:r>
          </a:p>
          <a:p>
            <a:pPr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</a:rPr>
              <a:t>Carefully tuned LoRA parameters and training configurations ensure optimal performance during the fine-tuning process, contributing to the model's proficiency in legal text generation.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050847" y="8917631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2941">
            <a:off x="15274996" y="1028700"/>
            <a:ext cx="1162182" cy="1162182"/>
          </a:xfrm>
          <a:custGeom>
            <a:avLst/>
            <a:gdLst/>
            <a:ahLst/>
            <a:cxnLst/>
            <a:rect r="r" b="b" t="t" l="l"/>
            <a:pathLst>
              <a:path h="1162182" w="1162182">
                <a:moveTo>
                  <a:pt x="0" y="0"/>
                </a:moveTo>
                <a:lnTo>
                  <a:pt x="1162182" y="0"/>
                </a:lnTo>
                <a:lnTo>
                  <a:pt x="1162182" y="1162182"/>
                </a:lnTo>
                <a:lnTo>
                  <a:pt x="0" y="1162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47242" y="439269"/>
            <a:ext cx="7848753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Training and Hugging Face Integration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88424" y="3797784"/>
            <a:ext cx="7707571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1.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Training Process: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Model optimization with QLoRA and LoraConfig.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Fine-tuned on "Indian Lawyer Dataset" for domain expertise.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Leveraged LLaMA from Hugging Face for effective dialogue applications.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2.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Hugging Face Integration: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Model saved as "Llama-2-7b-indian_lawyer_chat-finetune."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Seamless integration with Hugging Face Transformers ecosystem.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Wider accessibility within the developer community.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3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. Contributing to Hugging Face Hub: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Model contributions to Hugging Face Hub for shared knowledge and advancements in legal text generation.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1158" y="1219200"/>
            <a:ext cx="931495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Web Application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054" y="4045473"/>
            <a:ext cx="8751165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1.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 Frontend Development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Developed an intuitive and user-friendly web interface using HTML, CSS, and JavaScript.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Ensured seamless user experience in legal text generation scenarios.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Designed with accessibility and ease of use as primary considerations.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2.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Backend Framework: Django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Backend powered by Django framework for robust and   scalable performance.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Facilitates efficient data handling and model interactions.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   - Django's versatility supports seamless integration with various components.</a:t>
            </a:r>
          </a:p>
          <a:p>
            <a:pPr>
              <a:lnSpc>
                <a:spcPts val="2699"/>
              </a:lnSpc>
            </a:pP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4391" y="923609"/>
            <a:ext cx="9674993" cy="7476579"/>
            <a:chOff x="0" y="0"/>
            <a:chExt cx="881399" cy="681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99" cy="681122"/>
            </a:xfrm>
            <a:custGeom>
              <a:avLst/>
              <a:gdLst/>
              <a:ahLst/>
              <a:cxnLst/>
              <a:rect r="r" b="b" t="t" l="l"/>
              <a:pathLst>
                <a:path h="681122" w="881399">
                  <a:moveTo>
                    <a:pt x="27207" y="0"/>
                  </a:moveTo>
                  <a:lnTo>
                    <a:pt x="854192" y="0"/>
                  </a:lnTo>
                  <a:cubicBezTo>
                    <a:pt x="861408" y="0"/>
                    <a:pt x="868328" y="2866"/>
                    <a:pt x="873430" y="7969"/>
                  </a:cubicBezTo>
                  <a:cubicBezTo>
                    <a:pt x="878533" y="13071"/>
                    <a:pt x="881399" y="19991"/>
                    <a:pt x="881399" y="27207"/>
                  </a:cubicBezTo>
                  <a:lnTo>
                    <a:pt x="881399" y="653915"/>
                  </a:lnTo>
                  <a:cubicBezTo>
                    <a:pt x="881399" y="661131"/>
                    <a:pt x="878533" y="668051"/>
                    <a:pt x="873430" y="673153"/>
                  </a:cubicBezTo>
                  <a:cubicBezTo>
                    <a:pt x="868328" y="678255"/>
                    <a:pt x="861408" y="681122"/>
                    <a:pt x="854192" y="681122"/>
                  </a:cubicBezTo>
                  <a:lnTo>
                    <a:pt x="27207" y="681122"/>
                  </a:lnTo>
                  <a:cubicBezTo>
                    <a:pt x="19991" y="681122"/>
                    <a:pt x="13071" y="678255"/>
                    <a:pt x="7969" y="673153"/>
                  </a:cubicBezTo>
                  <a:cubicBezTo>
                    <a:pt x="2866" y="668051"/>
                    <a:pt x="0" y="661131"/>
                    <a:pt x="0" y="653915"/>
                  </a:cubicBezTo>
                  <a:lnTo>
                    <a:pt x="0" y="27207"/>
                  </a:lnTo>
                  <a:cubicBezTo>
                    <a:pt x="0" y="19991"/>
                    <a:pt x="2866" y="13071"/>
                    <a:pt x="7969" y="7969"/>
                  </a:cubicBezTo>
                  <a:cubicBezTo>
                    <a:pt x="13071" y="2866"/>
                    <a:pt x="19991" y="0"/>
                    <a:pt x="2720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1399" cy="719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64391" y="923609"/>
            <a:ext cx="9674993" cy="1528043"/>
            <a:chOff x="0" y="0"/>
            <a:chExt cx="881399" cy="1392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1399" cy="139206"/>
            </a:xfrm>
            <a:custGeom>
              <a:avLst/>
              <a:gdLst/>
              <a:ahLst/>
              <a:cxnLst/>
              <a:rect r="r" b="b" t="t" l="l"/>
              <a:pathLst>
                <a:path h="139206" w="881399">
                  <a:moveTo>
                    <a:pt x="13603" y="0"/>
                  </a:moveTo>
                  <a:lnTo>
                    <a:pt x="867796" y="0"/>
                  </a:lnTo>
                  <a:cubicBezTo>
                    <a:pt x="871404" y="0"/>
                    <a:pt x="874864" y="1433"/>
                    <a:pt x="877415" y="3984"/>
                  </a:cubicBezTo>
                  <a:cubicBezTo>
                    <a:pt x="879966" y="6535"/>
                    <a:pt x="881399" y="9996"/>
                    <a:pt x="881399" y="13603"/>
                  </a:cubicBezTo>
                  <a:lnTo>
                    <a:pt x="881399" y="125602"/>
                  </a:lnTo>
                  <a:cubicBezTo>
                    <a:pt x="881399" y="129210"/>
                    <a:pt x="879966" y="132670"/>
                    <a:pt x="877415" y="135221"/>
                  </a:cubicBezTo>
                  <a:cubicBezTo>
                    <a:pt x="874864" y="137773"/>
                    <a:pt x="871404" y="139206"/>
                    <a:pt x="867796" y="139206"/>
                  </a:cubicBezTo>
                  <a:lnTo>
                    <a:pt x="13603" y="139206"/>
                  </a:lnTo>
                  <a:cubicBezTo>
                    <a:pt x="9996" y="139206"/>
                    <a:pt x="6535" y="137773"/>
                    <a:pt x="3984" y="135221"/>
                  </a:cubicBezTo>
                  <a:cubicBezTo>
                    <a:pt x="1433" y="132670"/>
                    <a:pt x="0" y="129210"/>
                    <a:pt x="0" y="125602"/>
                  </a:cubicBezTo>
                  <a:lnTo>
                    <a:pt x="0" y="13603"/>
                  </a:lnTo>
                  <a:cubicBezTo>
                    <a:pt x="0" y="9996"/>
                    <a:pt x="1433" y="6535"/>
                    <a:pt x="3984" y="3984"/>
                  </a:cubicBezTo>
                  <a:cubicBezTo>
                    <a:pt x="6535" y="1433"/>
                    <a:pt x="9996" y="0"/>
                    <a:pt x="136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1399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580793" y="1534347"/>
            <a:ext cx="3293352" cy="7218306"/>
          </a:xfrm>
          <a:custGeom>
            <a:avLst/>
            <a:gdLst/>
            <a:ahLst/>
            <a:cxnLst/>
            <a:rect r="r" b="b" t="t" l="l"/>
            <a:pathLst>
              <a:path h="7218306" w="3293352">
                <a:moveTo>
                  <a:pt x="0" y="0"/>
                </a:moveTo>
                <a:lnTo>
                  <a:pt x="3293352" y="0"/>
                </a:lnTo>
                <a:lnTo>
                  <a:pt x="3293352" y="7218306"/>
                </a:lnTo>
                <a:lnTo>
                  <a:pt x="0" y="721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736522" y="-2325819"/>
            <a:ext cx="4768509" cy="2986279"/>
          </a:xfrm>
          <a:custGeom>
            <a:avLst/>
            <a:gdLst/>
            <a:ahLst/>
            <a:cxnLst/>
            <a:rect r="r" b="b" t="t" l="l"/>
            <a:pathLst>
              <a:path h="2986279" w="4768509">
                <a:moveTo>
                  <a:pt x="0" y="0"/>
                </a:moveTo>
                <a:lnTo>
                  <a:pt x="4768509" y="0"/>
                </a:lnTo>
                <a:lnTo>
                  <a:pt x="4768509" y="2986278"/>
                </a:lnTo>
                <a:lnTo>
                  <a:pt x="0" y="2986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564391" y="2799130"/>
            <a:ext cx="9674993" cy="5225343"/>
          </a:xfrm>
          <a:custGeom>
            <a:avLst/>
            <a:gdLst/>
            <a:ahLst/>
            <a:cxnLst/>
            <a:rect r="r" b="b" t="t" l="l"/>
            <a:pathLst>
              <a:path h="5225343" w="9674993">
                <a:moveTo>
                  <a:pt x="0" y="0"/>
                </a:moveTo>
                <a:lnTo>
                  <a:pt x="9674993" y="0"/>
                </a:lnTo>
                <a:lnTo>
                  <a:pt x="9674993" y="5225343"/>
                </a:lnTo>
                <a:lnTo>
                  <a:pt x="0" y="522534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73174" y="1356651"/>
            <a:ext cx="7181097" cy="71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sz="4873">
                <a:solidFill>
                  <a:srgbClr val="000000"/>
                </a:solidFill>
                <a:latin typeface="DM Sans Bold"/>
              </a:rPr>
              <a:t>Interface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DAF-AQ_BRMM</dc:identifier>
  <dcterms:modified xsi:type="dcterms:W3CDTF">2011-08-01T06:04:30Z</dcterms:modified>
  <cp:revision>1</cp:revision>
  <dc:title>Blue Doodle Project Presentation</dc:title>
</cp:coreProperties>
</file>